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1"/>
  </p:notesMasterIdLst>
  <p:sldIdLst>
    <p:sldId id="256" r:id="rId4"/>
    <p:sldId id="272" r:id="rId5"/>
    <p:sldId id="261" r:id="rId6"/>
    <p:sldId id="287" r:id="rId7"/>
    <p:sldId id="310" r:id="rId8"/>
    <p:sldId id="324" r:id="rId9"/>
    <p:sldId id="309" r:id="rId10"/>
    <p:sldId id="311" r:id="rId11"/>
    <p:sldId id="336" r:id="rId12"/>
    <p:sldId id="312" r:id="rId13"/>
    <p:sldId id="325" r:id="rId14"/>
    <p:sldId id="313" r:id="rId15"/>
    <p:sldId id="314" r:id="rId16"/>
    <p:sldId id="326" r:id="rId17"/>
    <p:sldId id="315" r:id="rId18"/>
    <p:sldId id="308" r:id="rId19"/>
    <p:sldId id="316" r:id="rId20"/>
    <p:sldId id="328" r:id="rId21"/>
    <p:sldId id="317" r:id="rId22"/>
    <p:sldId id="329" r:id="rId23"/>
    <p:sldId id="330" r:id="rId24"/>
    <p:sldId id="331" r:id="rId25"/>
    <p:sldId id="337" r:id="rId26"/>
    <p:sldId id="332" r:id="rId27"/>
    <p:sldId id="333" r:id="rId28"/>
    <p:sldId id="334" r:id="rId29"/>
    <p:sldId id="335" r:id="rId30"/>
    <p:sldId id="318" r:id="rId31"/>
    <p:sldId id="319" r:id="rId32"/>
    <p:sldId id="320" r:id="rId33"/>
    <p:sldId id="339" r:id="rId34"/>
    <p:sldId id="340" r:id="rId35"/>
    <p:sldId id="341" r:id="rId36"/>
    <p:sldId id="321" r:id="rId37"/>
    <p:sldId id="322" r:id="rId38"/>
    <p:sldId id="323" r:id="rId39"/>
    <p:sldId id="260" r:id="rId4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jon1995@gmail.com" initials="a" lastIdx="32" clrIdx="0">
    <p:extLst>
      <p:ext uri="{19B8F6BF-5375-455C-9EA6-DF929625EA0E}">
        <p15:presenceInfo xmlns:p15="http://schemas.microsoft.com/office/powerpoint/2012/main" userId="cff8c5a3138f5a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4660"/>
  </p:normalViewPr>
  <p:slideViewPr>
    <p:cSldViewPr snapToGrid="0">
      <p:cViewPr varScale="1">
        <p:scale>
          <a:sx n="62" d="100"/>
          <a:sy n="62" d="100"/>
        </p:scale>
        <p:origin x="62" y="446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EA99E-5038-4EC7-A3D7-988E3B1C3819}" type="datetimeFigureOut">
              <a:rPr lang="ko-KR" altLang="en-US" smtClean="0"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162F1-BB8D-498A-ACA2-C843D6E2F1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47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62F1-BB8D-498A-ACA2-C843D6E2F1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90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162F1-BB8D-498A-ACA2-C843D6E2F1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0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393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  <p:sldLayoutId id="2147483754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6tLw-rPQ2o" TargetMode="External"/><Relationship Id="rId3" Type="http://schemas.openxmlformats.org/officeDocument/2006/relationships/hyperlink" Target="https://methodsblog.com/2019/11/13/understanding-deep-learning/" TargetMode="External"/><Relationship Id="rId7" Type="http://schemas.openxmlformats.org/officeDocument/2006/relationships/hyperlink" Target="http://cs231n.stanford.edu/slides/2017/cs231n_2017_lecture9.pdf" TargetMode="External"/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bskyvision.com/504" TargetMode="External"/><Relationship Id="rId11" Type="http://schemas.openxmlformats.org/officeDocument/2006/relationships/hyperlink" Target="https://keras.io/api/applications/resnet/" TargetMode="External"/><Relationship Id="rId5" Type="http://schemas.openxmlformats.org/officeDocument/2006/relationships/hyperlink" Target="https://www.theaibuddy.com/post/cnn-architecture-series-hands-on-with-vgg-16" TargetMode="External"/><Relationship Id="rId10" Type="http://schemas.openxmlformats.org/officeDocument/2006/relationships/hyperlink" Target="https://stackoverflow.com/questions/58498651/what-is-flops-in-field-of-deep-learning" TargetMode="External"/><Relationship Id="rId4" Type="http://schemas.openxmlformats.org/officeDocument/2006/relationships/hyperlink" Target="http://taewan.kim/post/cnn/" TargetMode="External"/><Relationship Id="rId9" Type="http://schemas.openxmlformats.org/officeDocument/2006/relationships/hyperlink" Target="https://www.youtube.com/watch?v=RYth6EbBUq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482613" y="524844"/>
            <a:ext cx="5709240" cy="48013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Deep Residual Learning for Image Recognition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K. He, X. Zhang, S. Ren and J. Sun, "Deep Residual Learning for Image Recognition," 2016 IEEE Conference on Computer Vision and Pattern Recognition (CVPR), Las Vegas, NV, 2016, pp. 770-778,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doi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: 10.1109/CVPR.2016.90.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7529512" y="6100271"/>
            <a:ext cx="454342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Paper reviewed by     B411001 </a:t>
            </a:r>
            <a:r>
              <a:rPr lang="ko-KR" altLang="en-US" sz="1867" dirty="0" err="1">
                <a:solidFill>
                  <a:schemeClr val="bg1"/>
                </a:solidFill>
                <a:cs typeface="Arial" pitchFamily="34" charset="0"/>
              </a:rPr>
              <a:t>강도연</a:t>
            </a:r>
            <a:endParaRPr lang="en-US" altLang="ko-KR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VGGnet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505CAB-61D1-4C12-AC79-A6EBA436D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50" y="1889509"/>
            <a:ext cx="6366250" cy="3714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0A2C7-0CC8-4247-AB22-2A4EBD209FBF}"/>
              </a:ext>
            </a:extLst>
          </p:cNvPr>
          <p:cNvSpPr txBox="1"/>
          <p:nvPr/>
        </p:nvSpPr>
        <p:spPr>
          <a:xfrm>
            <a:off x="528918" y="1889509"/>
            <a:ext cx="515470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Process: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600" dirty="0"/>
              <a:t>1) Input into convolutional layer, </a:t>
            </a:r>
          </a:p>
          <a:p>
            <a:endParaRPr lang="en-US" altLang="ko-KR" sz="1600" dirty="0"/>
          </a:p>
          <a:p>
            <a:r>
              <a:rPr lang="en-US" altLang="ko-KR" sz="1600" dirty="0"/>
              <a:t>	2) Increase amount of filters,</a:t>
            </a:r>
          </a:p>
          <a:p>
            <a:endParaRPr lang="en-US" altLang="ko-KR" sz="1600" dirty="0"/>
          </a:p>
          <a:p>
            <a:r>
              <a:rPr lang="en-US" altLang="ko-KR" sz="1600" dirty="0"/>
              <a:t>	3) Downscale with smaller filter size</a:t>
            </a:r>
          </a:p>
          <a:p>
            <a:endParaRPr lang="en-US" altLang="ko-KR" sz="1600" dirty="0"/>
          </a:p>
          <a:p>
            <a:r>
              <a:rPr lang="en-US" altLang="ko-KR" sz="1600" dirty="0"/>
              <a:t>	4) stack up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Result: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r>
              <a:rPr lang="en-US" altLang="ko-KR" dirty="0"/>
              <a:t>	</a:t>
            </a:r>
            <a:r>
              <a:rPr lang="en-US" altLang="ko-KR" sz="1600" dirty="0"/>
              <a:t>- More features learned more and more</a:t>
            </a:r>
          </a:p>
        </p:txBody>
      </p:sp>
    </p:spTree>
    <p:extLst>
      <p:ext uri="{BB962C8B-B14F-4D97-AF65-F5344CB8AC3E}">
        <p14:creationId xmlns:p14="http://schemas.microsoft.com/office/powerpoint/2010/main" val="344445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VGGnet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0A2C7-0CC8-4247-AB22-2A4EBD209FBF}"/>
              </a:ext>
            </a:extLst>
          </p:cNvPr>
          <p:cNvSpPr txBox="1"/>
          <p:nvPr/>
        </p:nvSpPr>
        <p:spPr>
          <a:xfrm>
            <a:off x="528918" y="1889509"/>
            <a:ext cx="1102658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lvl="1"/>
            <a:r>
              <a:rPr lang="en-US" altLang="ko-KR" b="1" dirty="0"/>
              <a:t>	</a:t>
            </a:r>
            <a:r>
              <a:rPr lang="en-US" altLang="ko-KR" sz="1600" dirty="0"/>
              <a:t>- Accuracy shows that not all systems are similarly easy to optimize</a:t>
            </a:r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/>
          </a:p>
          <a:p>
            <a:pPr lvl="1"/>
            <a:endParaRPr lang="en-US" altLang="ko-KR" sz="1600" b="1" dirty="0"/>
          </a:p>
          <a:p>
            <a:pPr lvl="1"/>
            <a:r>
              <a:rPr lang="en-US" altLang="ko-KR" sz="2000" b="1" dirty="0"/>
              <a:t>* Need to</a:t>
            </a:r>
            <a:r>
              <a:rPr lang="en-US" altLang="ko-KR" sz="2000" dirty="0"/>
              <a:t> </a:t>
            </a:r>
            <a:r>
              <a:rPr lang="en-US" altLang="ko-KR" sz="2000" b="1" dirty="0"/>
              <a:t>consider a shallower architecture with characteristics of deeper network *</a:t>
            </a:r>
            <a:endParaRPr lang="ko-KR" altLang="ko-KR" sz="2000" b="1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7F08F94-F722-497B-B35B-FEF099FB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37" y="1778621"/>
            <a:ext cx="3990848" cy="2804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D66D6-30AF-4BDD-8AEB-D8AEB018EEA4}"/>
              </a:ext>
            </a:extLst>
          </p:cNvPr>
          <p:cNvSpPr txBox="1"/>
          <p:nvPr/>
        </p:nvSpPr>
        <p:spPr>
          <a:xfrm>
            <a:off x="8059918" y="1889509"/>
            <a:ext cx="3495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Amount of parameters:</a:t>
            </a:r>
          </a:p>
          <a:p>
            <a:endParaRPr lang="en-US" altLang="ko-KR" sz="1400" dirty="0"/>
          </a:p>
          <a:p>
            <a:r>
              <a:rPr lang="en-US" altLang="ko-KR" sz="1400" dirty="0"/>
              <a:t>2 x (3x3)  = 18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1 x (5x5) = 25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656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164791" y="226306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Resnet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009230" y="1864563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007626-A8A3-46DA-B5E8-A7ED1313909F}"/>
              </a:ext>
            </a:extLst>
          </p:cNvPr>
          <p:cNvSpPr txBox="1"/>
          <p:nvPr/>
        </p:nvSpPr>
        <p:spPr>
          <a:xfrm>
            <a:off x="6315959" y="4100660"/>
            <a:ext cx="554434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b="1" dirty="0"/>
              <a:t>Point</a:t>
            </a:r>
            <a:r>
              <a:rPr lang="en-US" altLang="ko-KR" dirty="0"/>
              <a:t>: </a:t>
            </a:r>
          </a:p>
          <a:p>
            <a:pPr>
              <a:spcAft>
                <a:spcPts val="600"/>
              </a:spcAft>
            </a:pPr>
            <a:endParaRPr lang="en-US" altLang="ko-KR" dirty="0"/>
          </a:p>
          <a:p>
            <a:pPr>
              <a:spcAft>
                <a:spcPts val="600"/>
              </a:spcAft>
            </a:pPr>
            <a:r>
              <a:rPr lang="en-US" altLang="ko-KR" dirty="0"/>
              <a:t>- Instead of learning every weight parameters for the newly added layer, stack the residual block and learn the residual information while taking the previous information ahead.</a:t>
            </a:r>
          </a:p>
          <a:p>
            <a:pPr>
              <a:spcAft>
                <a:spcPts val="60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07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Residual Block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B8B0A-6345-4D9D-BDC5-F49FB0FC0DF2}"/>
              </a:ext>
            </a:extLst>
          </p:cNvPr>
          <p:cNvSpPr txBox="1"/>
          <p:nvPr/>
        </p:nvSpPr>
        <p:spPr>
          <a:xfrm>
            <a:off x="640040" y="1614931"/>
            <a:ext cx="1031837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Residual block</a:t>
            </a:r>
            <a:r>
              <a:rPr lang="en-US" altLang="ko-K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 	</a:t>
            </a:r>
            <a:r>
              <a:rPr lang="en-US" altLang="ko-KR" sz="1600" dirty="0"/>
              <a:t>- Block that consists of convolutional layers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The original</a:t>
            </a:r>
            <a:r>
              <a:rPr lang="ko-KR" altLang="en-US" sz="1600" dirty="0"/>
              <a:t> </a:t>
            </a:r>
            <a:r>
              <a:rPr lang="en-US" altLang="ko-KR" sz="1600" dirty="0"/>
              <a:t>mapping is </a:t>
            </a:r>
            <a:r>
              <a:rPr lang="en-US" altLang="ko-KR" sz="1600" dirty="0" err="1"/>
              <a:t>recasted</a:t>
            </a:r>
            <a:r>
              <a:rPr lang="en-US" altLang="ko-KR" sz="1600" dirty="0"/>
              <a:t> into F(x)+x.</a:t>
            </a:r>
          </a:p>
          <a:p>
            <a:endParaRPr lang="en-US" altLang="ko-KR" sz="1600" dirty="0"/>
          </a:p>
          <a:p>
            <a:r>
              <a:rPr lang="en-US" altLang="ko-KR" sz="1600" dirty="0"/>
              <a:t>	- In normal, </a:t>
            </a:r>
            <a:r>
              <a:rPr lang="es-ES" altLang="ko-KR" sz="1600" dirty="0"/>
              <a:t>y = F(x, {Wi}) + x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	- F is flexible, but not single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Advantage: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600" dirty="0"/>
              <a:t>- Easier to optimize the residual mapping </a:t>
            </a:r>
          </a:p>
          <a:p>
            <a:r>
              <a:rPr lang="en-US" altLang="ko-KR" sz="1600" dirty="0"/>
              <a:t>	  than to optimize</a:t>
            </a:r>
            <a:r>
              <a:rPr lang="ko-KR" altLang="en-US" sz="1600" dirty="0"/>
              <a:t> </a:t>
            </a:r>
            <a:r>
              <a:rPr lang="en-US" altLang="ko-KR" sz="1600" dirty="0"/>
              <a:t>the original, </a:t>
            </a:r>
          </a:p>
          <a:p>
            <a:r>
              <a:rPr lang="en-US" altLang="ko-KR" sz="1600" dirty="0"/>
              <a:t>	  unreferenced mapping.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7C578E-B38C-4D72-91B7-D06F8F52D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10" y="2230792"/>
            <a:ext cx="5343729" cy="312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1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B8B0A-6345-4D9D-BDC5-F49FB0FC0DF2}"/>
              </a:ext>
            </a:extLst>
          </p:cNvPr>
          <p:cNvSpPr txBox="1"/>
          <p:nvPr/>
        </p:nvSpPr>
        <p:spPr>
          <a:xfrm>
            <a:off x="821549" y="2721924"/>
            <a:ext cx="1031837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ResNet: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	- </a:t>
            </a:r>
            <a:r>
              <a:rPr lang="en-US" altLang="ko-KR" sz="1600" dirty="0"/>
              <a:t>Stacking up these residual blocks</a:t>
            </a:r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/>
              <a:t>- Residual function’s output will be close to zero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- </a:t>
            </a:r>
            <a:r>
              <a:rPr lang="en-US" altLang="ko-KR" sz="1600" dirty="0"/>
              <a:t>In advance, deeper network is created</a:t>
            </a:r>
            <a:endParaRPr lang="en-US" altLang="ko-KR" dirty="0"/>
          </a:p>
          <a:p>
            <a:pPr latinLnBrk="1"/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759B4-65F9-4351-8AC8-ECB4065B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89" y="2753418"/>
            <a:ext cx="1762992" cy="2466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4C54A-E1D2-4795-9D90-0D51BACFB480}"/>
              </a:ext>
            </a:extLst>
          </p:cNvPr>
          <p:cNvSpPr txBox="1"/>
          <p:nvPr/>
        </p:nvSpPr>
        <p:spPr>
          <a:xfrm>
            <a:off x="10279472" y="3288616"/>
            <a:ext cx="176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Residual block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D701C1-9A48-4816-A4D2-D5C934ACB263}"/>
              </a:ext>
            </a:extLst>
          </p:cNvPr>
          <p:cNvCxnSpPr>
            <a:cxnSpLocks/>
          </p:cNvCxnSpPr>
          <p:nvPr/>
        </p:nvCxnSpPr>
        <p:spPr>
          <a:xfrm flipH="1" flipV="1">
            <a:off x="7130904" y="3459104"/>
            <a:ext cx="3050044" cy="141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43A415-FFEC-4576-AD71-23FE43878B2E}"/>
              </a:ext>
            </a:extLst>
          </p:cNvPr>
          <p:cNvSpPr txBox="1"/>
          <p:nvPr/>
        </p:nvSpPr>
        <p:spPr>
          <a:xfrm>
            <a:off x="9324493" y="4483350"/>
            <a:ext cx="29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Identical Residual block x3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B12F36-B968-486C-A287-84A541E1CC1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862907" y="4668016"/>
            <a:ext cx="146158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24D706-3F71-465E-AD2C-2ED3650AEC06}"/>
              </a:ext>
            </a:extLst>
          </p:cNvPr>
          <p:cNvCxnSpPr/>
          <p:nvPr/>
        </p:nvCxnSpPr>
        <p:spPr>
          <a:xfrm>
            <a:off x="6672066" y="2696066"/>
            <a:ext cx="11908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78EF2F3-858F-446D-8551-650BC29380CC}"/>
              </a:ext>
            </a:extLst>
          </p:cNvPr>
          <p:cNvCxnSpPr/>
          <p:nvPr/>
        </p:nvCxnSpPr>
        <p:spPr>
          <a:xfrm>
            <a:off x="7786430" y="4102232"/>
            <a:ext cx="11908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C9F321-FA28-4BE1-A274-DA7E758EC3BC}"/>
              </a:ext>
            </a:extLst>
          </p:cNvPr>
          <p:cNvSpPr txBox="1"/>
          <p:nvPr/>
        </p:nvSpPr>
        <p:spPr>
          <a:xfrm>
            <a:off x="7763574" y="3712443"/>
            <a:ext cx="211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Output: x + F(x)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D703DA-1BCF-441C-9740-1A13071D4FA7}"/>
              </a:ext>
            </a:extLst>
          </p:cNvPr>
          <p:cNvSpPr txBox="1"/>
          <p:nvPr/>
        </p:nvSpPr>
        <p:spPr>
          <a:xfrm>
            <a:off x="6824466" y="2366887"/>
            <a:ext cx="139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Output: x</a:t>
            </a:r>
            <a:endParaRPr lang="ko-KR" altLang="en-US" dirty="0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1187ACAD-D771-43BF-AC74-5FA96C414CE8}"/>
              </a:ext>
            </a:extLst>
          </p:cNvPr>
          <p:cNvSpPr/>
          <p:nvPr/>
        </p:nvSpPr>
        <p:spPr>
          <a:xfrm rot="7343253">
            <a:off x="6786877" y="4330210"/>
            <a:ext cx="973803" cy="1119485"/>
          </a:xfrm>
          <a:prstGeom prst="arc">
            <a:avLst>
              <a:gd name="adj1" fmla="val 16200000"/>
              <a:gd name="adj2" fmla="val 1491570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6B4DB-59A4-4C5E-976D-2D59FCC86A45}"/>
              </a:ext>
            </a:extLst>
          </p:cNvPr>
          <p:cNvSpPr txBox="1"/>
          <p:nvPr/>
        </p:nvSpPr>
        <p:spPr>
          <a:xfrm>
            <a:off x="7050220" y="5539349"/>
            <a:ext cx="107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F(x)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424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Shortcut connection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C2564-072C-4D48-B36A-0A9A178789E3}"/>
              </a:ext>
            </a:extLst>
          </p:cNvPr>
          <p:cNvSpPr txBox="1"/>
          <p:nvPr/>
        </p:nvSpPr>
        <p:spPr>
          <a:xfrm>
            <a:off x="959224" y="1685365"/>
            <a:ext cx="1057835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Shortcut connections: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sz="1600" dirty="0"/>
              <a:t>	- Perform identity mapping and add at the end of the block.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Shortcut</a:t>
            </a:r>
            <a:r>
              <a:rPr lang="ko-KR" altLang="en-US" sz="1600" dirty="0"/>
              <a:t> </a:t>
            </a:r>
            <a:r>
              <a:rPr lang="en-US" altLang="ko-KR" sz="1600" dirty="0"/>
              <a:t>connections require neither extra parameter </a:t>
            </a:r>
          </a:p>
          <a:p>
            <a:r>
              <a:rPr lang="en-US" altLang="ko-KR" sz="1600" dirty="0"/>
              <a:t>	  nor computational</a:t>
            </a:r>
            <a:r>
              <a:rPr lang="ko-KR" altLang="en-US" sz="1600" dirty="0"/>
              <a:t> </a:t>
            </a:r>
            <a:r>
              <a:rPr lang="en-US" altLang="ko-KR" sz="1600" dirty="0"/>
              <a:t>complexity.</a:t>
            </a:r>
          </a:p>
          <a:p>
            <a:endParaRPr lang="en-US" altLang="ko-KR" sz="1600" dirty="0"/>
          </a:p>
          <a:p>
            <a:r>
              <a:rPr lang="en-US" altLang="ko-KR" sz="1600" dirty="0"/>
              <a:t>	- Entire network can still be trained</a:t>
            </a:r>
            <a:r>
              <a:rPr lang="ko-KR" altLang="en-US" sz="1600" dirty="0"/>
              <a:t> </a:t>
            </a:r>
            <a:r>
              <a:rPr lang="en-US" altLang="ko-KR" sz="1600" dirty="0"/>
              <a:t>by SGD with backpropagation,</a:t>
            </a:r>
          </a:p>
          <a:p>
            <a:endParaRPr lang="en-US" altLang="ko-KR" sz="1600" dirty="0"/>
          </a:p>
          <a:p>
            <a:pPr latinLnBrk="1"/>
            <a:r>
              <a:rPr lang="en-US" altLang="ko-KR" sz="1600" dirty="0"/>
              <a:t>	- If the residual output’s dimension does not correspond to</a:t>
            </a:r>
          </a:p>
          <a:p>
            <a:pPr latinLnBrk="1"/>
            <a:r>
              <a:rPr lang="en-US" altLang="ko-KR" sz="1600" dirty="0"/>
              <a:t>	  residual block’s input, we have 3 options:</a:t>
            </a:r>
            <a:endParaRPr lang="ko-KR" altLang="ko-KR" sz="1600" dirty="0"/>
          </a:p>
          <a:p>
            <a:pPr latinLnBrk="1"/>
            <a:r>
              <a:rPr lang="en-US" altLang="ko-KR" sz="1600" dirty="0"/>
              <a:t> 		</a:t>
            </a:r>
          </a:p>
          <a:p>
            <a:pPr latinLnBrk="1"/>
            <a:r>
              <a:rPr lang="en-US" altLang="ko-KR" sz="1600" dirty="0"/>
              <a:t>		</a:t>
            </a:r>
            <a:r>
              <a:rPr lang="en-US" altLang="ko-KR" sz="1400" dirty="0"/>
              <a:t>A) Add zero-padding to the output.</a:t>
            </a:r>
            <a:endParaRPr lang="ko-KR" altLang="ko-KR" sz="1400" dirty="0"/>
          </a:p>
          <a:p>
            <a:pPr latinLnBrk="1"/>
            <a:r>
              <a:rPr lang="en-US" altLang="ko-KR" sz="1400" dirty="0"/>
              <a:t> 		</a:t>
            </a:r>
          </a:p>
          <a:p>
            <a:pPr latinLnBrk="1"/>
            <a:r>
              <a:rPr lang="en-US" altLang="ko-KR" sz="1400" dirty="0"/>
              <a:t>		B) Perform linear projection, </a:t>
            </a:r>
          </a:p>
          <a:p>
            <a:pPr latinLnBrk="1"/>
            <a:r>
              <a:rPr lang="en-US" altLang="ko-KR" sz="1400" dirty="0"/>
              <a:t>		     when dimensions don’t match (doted line)</a:t>
            </a:r>
            <a:endParaRPr lang="ko-KR" altLang="ko-KR" sz="1400" dirty="0"/>
          </a:p>
          <a:p>
            <a:pPr latinLnBrk="1"/>
            <a:r>
              <a:rPr lang="en-US" altLang="ko-KR" sz="1400" dirty="0"/>
              <a:t> 		</a:t>
            </a:r>
          </a:p>
          <a:p>
            <a:pPr latinLnBrk="1"/>
            <a:r>
              <a:rPr lang="en-US" altLang="ko-KR" sz="1400" dirty="0"/>
              <a:t>		C) Perform linear projection for every single </a:t>
            </a:r>
          </a:p>
          <a:p>
            <a:pPr latinLnBrk="1"/>
            <a:r>
              <a:rPr lang="en-US" altLang="ko-KR" sz="1400" dirty="0"/>
              <a:t>		     shortcut connection</a:t>
            </a:r>
            <a:endParaRPr lang="ko-KR" altLang="ko-KR" sz="1400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6A2B66-CB7C-4045-83FE-762D7F49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038" y="1278403"/>
            <a:ext cx="2514818" cy="5387807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DEA41060-F024-40F6-900F-F71429AE01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179" y="3516321"/>
            <a:ext cx="3301298" cy="287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438520" y="2385135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Implementation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&amp;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009230" y="1864563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0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AEE8AA-A3E4-413A-A042-A28AA614E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86" y="1297054"/>
            <a:ext cx="3972528" cy="5359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134F4-8764-4ED3-9FD6-1AABE0EB8FD8}"/>
              </a:ext>
            </a:extLst>
          </p:cNvPr>
          <p:cNvSpPr txBox="1"/>
          <p:nvPr/>
        </p:nvSpPr>
        <p:spPr>
          <a:xfrm>
            <a:off x="739905" y="1379577"/>
            <a:ext cx="626882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Image:</a:t>
            </a:r>
            <a:endParaRPr lang="en-US" altLang="ko-KR" dirty="0"/>
          </a:p>
          <a:p>
            <a:r>
              <a:rPr lang="en-US" altLang="ko-KR" sz="1400" dirty="0"/>
              <a:t>	</a:t>
            </a:r>
          </a:p>
          <a:p>
            <a:r>
              <a:rPr lang="en-US" altLang="ko-KR" sz="1400" dirty="0"/>
              <a:t>	- </a:t>
            </a:r>
            <a:r>
              <a:rPr lang="en-US" altLang="ko-KR" sz="1600" dirty="0"/>
              <a:t>224x224 crop is randomly sampled from an image or its</a:t>
            </a:r>
          </a:p>
          <a:p>
            <a:r>
              <a:rPr lang="en-US" altLang="ko-KR" sz="1600" dirty="0"/>
              <a:t>	   horizontal flip,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Optimization:</a:t>
            </a:r>
          </a:p>
          <a:p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600" dirty="0"/>
              <a:t>- Batch normalization after each convolution and</a:t>
            </a:r>
          </a:p>
          <a:p>
            <a:r>
              <a:rPr lang="en-US" altLang="ko-KR" sz="1600" dirty="0"/>
              <a:t>	  before activation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Used He initialization,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Used SGD with a mini-batch size of 256.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The learning rate starts from 0.1 and is divided by 10 	   when the error plateaus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Trained for up to 60x10^4 iterations.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Weight decay of 0.0001 and a momentum of 0.9.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No dropout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2429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F418FC80-07ED-4DDE-992E-69C6D83FA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51024"/>
          <a:stretch/>
        </p:blipFill>
        <p:spPr>
          <a:xfrm>
            <a:off x="7205315" y="1829223"/>
            <a:ext cx="4624200" cy="415606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C2564-072C-4D48-B36A-0A9A178789E3}"/>
              </a:ext>
            </a:extLst>
          </p:cNvPr>
          <p:cNvSpPr txBox="1"/>
          <p:nvPr/>
        </p:nvSpPr>
        <p:spPr>
          <a:xfrm>
            <a:off x="362485" y="4754183"/>
            <a:ext cx="699506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Residual: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sz="1600" dirty="0"/>
              <a:t>	- The baseline architectures are the same as the above plain nets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Shortcut connection is added to each pair of 3x3 filters</a:t>
            </a:r>
          </a:p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57662-EA2A-4F4E-8841-1D91BE8FBD8C}"/>
              </a:ext>
            </a:extLst>
          </p:cNvPr>
          <p:cNvSpPr txBox="1"/>
          <p:nvPr/>
        </p:nvSpPr>
        <p:spPr>
          <a:xfrm>
            <a:off x="385952" y="1954862"/>
            <a:ext cx="6622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Plain:</a:t>
            </a:r>
          </a:p>
          <a:p>
            <a:r>
              <a:rPr lang="en-US" altLang="ko-KR" sz="1400" dirty="0"/>
              <a:t>	</a:t>
            </a:r>
          </a:p>
          <a:p>
            <a:r>
              <a:rPr lang="en-US" altLang="ko-KR" sz="1400" dirty="0"/>
              <a:t>	</a:t>
            </a:r>
            <a:r>
              <a:rPr lang="en-US" altLang="ko-KR" sz="1600" dirty="0"/>
              <a:t>- The convolutional layers mostly have 3x3 filters	</a:t>
            </a:r>
          </a:p>
          <a:p>
            <a:r>
              <a:rPr lang="en-US" altLang="ko-KR" sz="1600" dirty="0"/>
              <a:t>	 </a:t>
            </a:r>
          </a:p>
          <a:p>
            <a:r>
              <a:rPr lang="en-US" altLang="ko-KR" sz="1600" dirty="0"/>
              <a:t>	- Down sampling directly by convolutional layers 	  </a:t>
            </a:r>
          </a:p>
          <a:p>
            <a:r>
              <a:rPr lang="en-US" altLang="ko-KR" sz="1600" dirty="0"/>
              <a:t>	  that have a stride of 2.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The network ends with a global average pooling layer </a:t>
            </a:r>
          </a:p>
          <a:p>
            <a:r>
              <a:rPr lang="en-US" altLang="ko-KR" sz="1600" dirty="0"/>
              <a:t>	  and a 1000-way fully-connected layer with </a:t>
            </a:r>
            <a:r>
              <a:rPr lang="en-US" altLang="ko-KR" sz="1600" dirty="0" err="1"/>
              <a:t>softmax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E8E9FF-A607-4EBF-9B04-0C7A0FE95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186" y="2236365"/>
            <a:ext cx="1660449" cy="4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13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Comparison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02612-D05D-4C59-8B6C-96BC6A0F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3" y="3956163"/>
            <a:ext cx="7806291" cy="2585323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365D8FC-B4E9-4D63-9570-6E9BDA712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22" y="4718394"/>
            <a:ext cx="3661163" cy="1060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C561B0-58C6-404B-8402-1F3449448EFE}"/>
              </a:ext>
            </a:extLst>
          </p:cNvPr>
          <p:cNvSpPr txBox="1"/>
          <p:nvPr/>
        </p:nvSpPr>
        <p:spPr>
          <a:xfrm>
            <a:off x="942679" y="1480008"/>
            <a:ext cx="111225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Results:</a:t>
            </a:r>
          </a:p>
          <a:p>
            <a:r>
              <a:rPr lang="en-US" altLang="ko-KR" dirty="0"/>
              <a:t>	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 Plain:</a:t>
            </a:r>
          </a:p>
          <a:p>
            <a:r>
              <a:rPr lang="en-US" altLang="ko-KR" dirty="0"/>
              <a:t>	 	</a:t>
            </a:r>
            <a:r>
              <a:rPr lang="en-US" altLang="ko-KR" sz="1400" dirty="0"/>
              <a:t>- Deeper 34-layer plain net, higher error rate than the shallower 18-layer plain net.</a:t>
            </a:r>
          </a:p>
          <a:p>
            <a:r>
              <a:rPr lang="en-US" altLang="ko-KR" sz="1400" dirty="0"/>
              <a:t>	 	</a:t>
            </a:r>
          </a:p>
          <a:p>
            <a:r>
              <a:rPr lang="en-US" altLang="ko-KR" sz="1400" dirty="0"/>
              <a:t>		- Optimization unlikely to</a:t>
            </a:r>
            <a:r>
              <a:rPr lang="ko-KR" altLang="en-US" sz="1400" dirty="0"/>
              <a:t> </a:t>
            </a:r>
            <a:r>
              <a:rPr lang="en-US" altLang="ko-KR" sz="1400" dirty="0"/>
              <a:t>be caused by vanishing gradients because, </a:t>
            </a:r>
          </a:p>
          <a:p>
            <a:r>
              <a:rPr lang="en-US" altLang="ko-KR" sz="1400" dirty="0"/>
              <a:t>		   plain networks are</a:t>
            </a:r>
            <a:r>
              <a:rPr lang="ko-KR" altLang="en-US" sz="1400" dirty="0"/>
              <a:t> </a:t>
            </a:r>
            <a:r>
              <a:rPr lang="en-US" altLang="ko-KR" sz="1400" dirty="0"/>
              <a:t>trained with batch normalization.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ii) </a:t>
            </a:r>
            <a:r>
              <a:rPr lang="en-US" altLang="ko-KR" sz="1600" dirty="0"/>
              <a:t>Residual:</a:t>
            </a:r>
          </a:p>
          <a:p>
            <a:r>
              <a:rPr lang="en-US" altLang="ko-KR" dirty="0"/>
              <a:t>	  	</a:t>
            </a:r>
            <a:r>
              <a:rPr lang="en-US" altLang="ko-KR" sz="1400" dirty="0"/>
              <a:t>- Deeper 34-layer ResNet, lower error rate than the shallower 18-layer ResNet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252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30852" y="327412"/>
            <a:ext cx="692376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257779"/>
            <a:ext cx="5299895" cy="771974"/>
            <a:chOff x="1848112" y="1575921"/>
            <a:chExt cx="5299895" cy="771974"/>
          </a:xfrm>
        </p:grpSpPr>
        <p:sp>
          <p:nvSpPr>
            <p:cNvPr id="8" name="TextBox 7"/>
            <p:cNvSpPr txBox="1"/>
            <p:nvPr/>
          </p:nvSpPr>
          <p:spPr>
            <a:xfrm>
              <a:off x="2640315" y="2070896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Brief explanation of the paper and introduction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40315" y="1727187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72778" y="2124732"/>
            <a:ext cx="5339543" cy="805832"/>
            <a:chOff x="1848112" y="1575921"/>
            <a:chExt cx="5339543" cy="8058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670762" y="2104754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Brief explanation of CNN, VGGnet to understand Resnet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679963" y="1718256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CNN, VGG net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014405"/>
            <a:ext cx="5330568" cy="843879"/>
            <a:chOff x="1848112" y="1575921"/>
            <a:chExt cx="5330568" cy="8438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670987" y="2142801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About how the Resnet works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670988" y="1744217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Resnet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3983968"/>
            <a:ext cx="5356315" cy="848539"/>
            <a:chOff x="1848112" y="1575921"/>
            <a:chExt cx="5356315" cy="8485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696735" y="2106401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How it is Implemented and efficient than others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675894" y="1716574"/>
              <a:ext cx="45076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 &amp; Comparison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6" name="Group 24">
            <a:extLst>
              <a:ext uri="{FF2B5EF4-FFF2-40B4-BE49-F238E27FC236}">
                <a16:creationId xmlns:a16="http://schemas.microsoft.com/office/drawing/2014/main" id="{BC49AB96-E1D6-4BDE-B90D-074B08121C85}"/>
              </a:ext>
            </a:extLst>
          </p:cNvPr>
          <p:cNvGrpSpPr/>
          <p:nvPr/>
        </p:nvGrpSpPr>
        <p:grpSpPr>
          <a:xfrm>
            <a:off x="1680768" y="4932425"/>
            <a:ext cx="5330567" cy="820967"/>
            <a:chOff x="1848112" y="1575921"/>
            <a:chExt cx="5330567" cy="820967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9B417D2-DD47-4E23-B13C-1084867D0803}"/>
                </a:ext>
              </a:extLst>
            </p:cNvPr>
            <p:cNvSpPr txBox="1"/>
            <p:nvPr/>
          </p:nvSpPr>
          <p:spPr>
            <a:xfrm>
              <a:off x="2670987" y="2119889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 using own dataset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DB25D76-E901-412E-8753-3CBC6DEADEC6}"/>
                </a:ext>
              </a:extLst>
            </p:cNvPr>
            <p:cNvSpPr txBox="1"/>
            <p:nvPr/>
          </p:nvSpPr>
          <p:spPr>
            <a:xfrm>
              <a:off x="2657422" y="174497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Experiment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57DED712-E28D-4A8C-93DD-9C2C020958AA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184DBA6E-89A4-4619-9C46-3BE80DFD6CA7}"/>
              </a:ext>
            </a:extLst>
          </p:cNvPr>
          <p:cNvGrpSpPr/>
          <p:nvPr/>
        </p:nvGrpSpPr>
        <p:grpSpPr>
          <a:xfrm>
            <a:off x="1686118" y="5876503"/>
            <a:ext cx="5317002" cy="569164"/>
            <a:chOff x="1848112" y="1575921"/>
            <a:chExt cx="5317002" cy="569164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B959089-EF29-461A-9AD7-9A552E0B7D63}"/>
                </a:ext>
              </a:extLst>
            </p:cNvPr>
            <p:cNvSpPr txBox="1"/>
            <p:nvPr/>
          </p:nvSpPr>
          <p:spPr>
            <a:xfrm>
              <a:off x="2657422" y="1744975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Reference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F450BA1-3D14-4522-9102-9D0BACBBFF71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06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Comparison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C2564-072C-4D48-B36A-0A9A178789E3}"/>
              </a:ext>
            </a:extLst>
          </p:cNvPr>
          <p:cNvSpPr txBox="1"/>
          <p:nvPr/>
        </p:nvSpPr>
        <p:spPr>
          <a:xfrm>
            <a:off x="968651" y="2318472"/>
            <a:ext cx="105783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Advantage of ResNet:</a:t>
            </a:r>
          </a:p>
          <a:p>
            <a:endParaRPr lang="en-US" altLang="ko-KR" dirty="0"/>
          </a:p>
          <a:p>
            <a:r>
              <a:rPr lang="en-US" altLang="ko-KR" sz="1400" dirty="0"/>
              <a:t>	</a:t>
            </a:r>
            <a:r>
              <a:rPr lang="en-US" altLang="ko-KR" sz="1600" dirty="0"/>
              <a:t>- In this case, the ResNet eases the optimization by providing faster convergence at the early stage.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Deeper network</a:t>
            </a:r>
          </a:p>
          <a:p>
            <a:endParaRPr lang="en-US" altLang="ko-KR" sz="1600" dirty="0"/>
          </a:p>
          <a:p>
            <a:r>
              <a:rPr lang="en-US" altLang="ko-KR" sz="1600" dirty="0"/>
              <a:t>	- ResNet has fewer filters and lower complexity than VGG nets.</a:t>
            </a:r>
          </a:p>
          <a:p>
            <a:endParaRPr lang="en-US" altLang="ko-KR" sz="1600" dirty="0"/>
          </a:p>
          <a:p>
            <a:r>
              <a:rPr lang="en-US" altLang="ko-KR" sz="1600" dirty="0"/>
              <a:t>	- 34-layer ResNet has 3.6 billion FLOPs, which is only 18% of VGG-19 (19.6 billion FLOPs).</a:t>
            </a:r>
            <a:endParaRPr lang="ko-KR" altLang="en-US" sz="1600" b="1" dirty="0"/>
          </a:p>
          <a:p>
            <a:endParaRPr lang="en-US" altLang="ko-KR" sz="1600" dirty="0"/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b="1" dirty="0"/>
              <a:t>* FLOPs is used to compare the complexity in deep learning.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1202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Comparison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C2564-072C-4D48-B36A-0A9A178789E3}"/>
              </a:ext>
            </a:extLst>
          </p:cNvPr>
          <p:cNvSpPr txBox="1"/>
          <p:nvPr/>
        </p:nvSpPr>
        <p:spPr>
          <a:xfrm>
            <a:off x="648140" y="1864475"/>
            <a:ext cx="1057835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Among option A, B, C in shortcut-connection, which will be efficient?</a:t>
            </a:r>
          </a:p>
          <a:p>
            <a:pPr latinLnBrk="1"/>
            <a:endParaRPr lang="en-US" altLang="ko-KR" sz="1400" dirty="0"/>
          </a:p>
          <a:p>
            <a:pPr latinLnBrk="1"/>
            <a:endParaRPr lang="en-US" altLang="ko-KR" sz="1400" dirty="0"/>
          </a:p>
          <a:p>
            <a:pPr latinLnBrk="1"/>
            <a:r>
              <a:rPr lang="en-US" altLang="ko-KR" sz="1400" dirty="0"/>
              <a:t>	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 </a:t>
            </a:r>
            <a:r>
              <a:rPr lang="en-US" altLang="ko-KR" sz="1600" dirty="0"/>
              <a:t>Comparison:</a:t>
            </a:r>
            <a:endParaRPr lang="ko-KR" altLang="ko-KR" sz="1600" dirty="0"/>
          </a:p>
          <a:p>
            <a:r>
              <a:rPr lang="en-US" altLang="ko-KR" sz="1400" dirty="0"/>
              <a:t>		</a:t>
            </a:r>
          </a:p>
          <a:p>
            <a:r>
              <a:rPr lang="en-US" altLang="ko-KR" sz="1400" dirty="0"/>
              <a:t>		- All three options are better than the plain. </a:t>
            </a:r>
          </a:p>
          <a:p>
            <a:r>
              <a:rPr lang="en-US" altLang="ko-KR" sz="1400" dirty="0"/>
              <a:t>		</a:t>
            </a:r>
          </a:p>
          <a:p>
            <a:r>
              <a:rPr lang="en-US" altLang="ko-KR" sz="1400" dirty="0"/>
              <a:t>		- ‘B’ better than ‘A’, because the zero-padded dimensions</a:t>
            </a:r>
          </a:p>
          <a:p>
            <a:r>
              <a:rPr lang="en-US" altLang="ko-KR" sz="1400" dirty="0"/>
              <a:t>	   	  in ‘A’ have no residual learning.</a:t>
            </a:r>
          </a:p>
          <a:p>
            <a:r>
              <a:rPr lang="en-US" altLang="ko-KR" sz="1400" dirty="0"/>
              <a:t>	</a:t>
            </a:r>
          </a:p>
          <a:p>
            <a:r>
              <a:rPr lang="en-US" altLang="ko-KR" sz="1400" dirty="0"/>
              <a:t>		- ‘C’ better than ‘B’, but requires extra parameter for </a:t>
            </a:r>
          </a:p>
          <a:p>
            <a:r>
              <a:rPr lang="en-US" altLang="ko-KR" sz="1400" dirty="0"/>
              <a:t>	  	   projection shortcuts.</a:t>
            </a:r>
          </a:p>
          <a:p>
            <a:endParaRPr lang="en-US" altLang="ko-KR" sz="1400" dirty="0"/>
          </a:p>
          <a:p>
            <a:r>
              <a:rPr lang="en-US" altLang="ko-KR" sz="1600" dirty="0"/>
              <a:t>	ii) Conclusion:</a:t>
            </a:r>
          </a:p>
          <a:p>
            <a:endParaRPr lang="en-US" altLang="ko-KR" sz="1600" dirty="0"/>
          </a:p>
          <a:p>
            <a:r>
              <a:rPr lang="en-US" altLang="ko-KR" sz="1400" dirty="0"/>
              <a:t>		- The small differences among A,B,C indicates that projection shortcuts </a:t>
            </a:r>
          </a:p>
          <a:p>
            <a:r>
              <a:rPr lang="en-US" altLang="ko-KR" sz="1400" dirty="0"/>
              <a:t>	  	  are not essential for main problem.</a:t>
            </a:r>
          </a:p>
          <a:p>
            <a:r>
              <a:rPr lang="en-US" altLang="ko-KR" sz="1400" dirty="0"/>
              <a:t>	  	  </a:t>
            </a:r>
          </a:p>
          <a:p>
            <a:r>
              <a:rPr lang="en-US" altLang="ko-KR" sz="1400" dirty="0"/>
              <a:t>		- To reduce memory/time complexity and model sizes we normally use B</a:t>
            </a:r>
          </a:p>
          <a:p>
            <a:endParaRPr lang="en-US" altLang="ko-KR" sz="1400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2A104EBD-A27B-494D-93AC-A60780FB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55" y="2651247"/>
            <a:ext cx="3620847" cy="30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89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Improvement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8C3AE-8949-4F33-BD82-E2F6630D039A}"/>
              </a:ext>
            </a:extLst>
          </p:cNvPr>
          <p:cNvSpPr txBox="1"/>
          <p:nvPr/>
        </p:nvSpPr>
        <p:spPr>
          <a:xfrm>
            <a:off x="349494" y="1599688"/>
            <a:ext cx="106994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Bottleneck architect:</a:t>
            </a:r>
          </a:p>
          <a:p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600" dirty="0"/>
              <a:t>- To reduce the training time, we modify the block</a:t>
            </a:r>
          </a:p>
          <a:p>
            <a:r>
              <a:rPr lang="en-US" altLang="ko-KR" sz="1600" dirty="0"/>
              <a:t>	  as a bottleneck design.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We use a stack of 3 layers instead of 2, as a block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Three layers are 1x1, 3x3, and 1x1 convolutions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- 1x1 layers are responsible for reducing and </a:t>
            </a:r>
          </a:p>
          <a:p>
            <a:r>
              <a:rPr lang="en-US" altLang="ko-KR" sz="1600" dirty="0"/>
              <a:t>	   increasing (restoring) dimensions.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The 3x3 layer gets smaller input/output dimensions.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* Identity shortcuts are particularly important for restraining the complexity of the bottleneck architectures *</a:t>
            </a:r>
          </a:p>
          <a:p>
            <a:endParaRPr lang="en-US" altLang="ko-KR" sz="1400" dirty="0"/>
          </a:p>
          <a:p>
            <a:r>
              <a:rPr lang="en-US" altLang="ko-KR" sz="1400" dirty="0"/>
              <a:t>If the identity shortcut is replaced with projection, the time complexity and model size are doubled as the shortcut is connected to the two high-dimensional ends. So identity shortcuts lead to more efficient models for the bottleneck designs.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37717A-8440-4AAA-8D72-D7B7DA4C8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2639"/>
            <a:ext cx="5968110" cy="22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9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Improvement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C2564-072C-4D48-B36A-0A9A178789E3}"/>
              </a:ext>
            </a:extLst>
          </p:cNvPr>
          <p:cNvSpPr txBox="1"/>
          <p:nvPr/>
        </p:nvSpPr>
        <p:spPr>
          <a:xfrm>
            <a:off x="611362" y="2116081"/>
            <a:ext cx="1118166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Using bottleneck block:</a:t>
            </a:r>
          </a:p>
          <a:p>
            <a:endParaRPr lang="en-US" altLang="ko-KR" sz="1400" dirty="0"/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 </a:t>
            </a:r>
            <a:r>
              <a:rPr lang="en-US" altLang="ko-KR" sz="1600" dirty="0"/>
              <a:t>50-layer ResNet: </a:t>
            </a:r>
          </a:p>
          <a:p>
            <a:r>
              <a:rPr lang="en-US" altLang="ko-KR" sz="1600" dirty="0"/>
              <a:t>		</a:t>
            </a:r>
          </a:p>
          <a:p>
            <a:r>
              <a:rPr lang="en-US" altLang="ko-KR" sz="1600" dirty="0"/>
              <a:t>		</a:t>
            </a:r>
            <a:r>
              <a:rPr lang="en-US" altLang="ko-KR" sz="1400" dirty="0"/>
              <a:t>- Replaced with 3-layer bottleneck block</a:t>
            </a:r>
          </a:p>
          <a:p>
            <a:r>
              <a:rPr lang="en-US" altLang="ko-KR" sz="1400" dirty="0"/>
              <a:t>		</a:t>
            </a:r>
          </a:p>
          <a:p>
            <a:r>
              <a:rPr lang="en-US" altLang="ko-KR" sz="1400" dirty="0"/>
              <a:t>		- Used option B for increasing dimensions. </a:t>
            </a:r>
          </a:p>
          <a:p>
            <a:r>
              <a:rPr lang="en-US" altLang="ko-KR" sz="1400" dirty="0"/>
              <a:t>		</a:t>
            </a:r>
          </a:p>
          <a:p>
            <a:r>
              <a:rPr lang="en-US" altLang="ko-KR" sz="1400" dirty="0"/>
              <a:t>		- This model has 3.8 billion FLOPs.</a:t>
            </a:r>
          </a:p>
          <a:p>
            <a:endParaRPr lang="en-US" altLang="ko-KR" sz="1400" dirty="0"/>
          </a:p>
          <a:p>
            <a:r>
              <a:rPr lang="en-US" altLang="ko-KR" sz="1600" dirty="0"/>
              <a:t>	ii) 101-layer and 152-layer </a:t>
            </a:r>
            <a:r>
              <a:rPr lang="en-US" altLang="ko-KR" sz="1600" dirty="0" err="1"/>
              <a:t>ResNets</a:t>
            </a:r>
            <a:r>
              <a:rPr lang="en-US" altLang="ko-KR" sz="1600" dirty="0"/>
              <a:t>: </a:t>
            </a:r>
          </a:p>
          <a:p>
            <a:r>
              <a:rPr lang="en-US" altLang="ko-KR" sz="1600" dirty="0"/>
              <a:t>		</a:t>
            </a:r>
          </a:p>
          <a:p>
            <a:r>
              <a:rPr lang="en-US" altLang="ko-KR" sz="1600" dirty="0"/>
              <a:t>		</a:t>
            </a:r>
            <a:r>
              <a:rPr lang="en-US" altLang="ko-KR" sz="1400" dirty="0"/>
              <a:t>- Used more 3-layer blocks</a:t>
            </a:r>
          </a:p>
          <a:p>
            <a:r>
              <a:rPr lang="en-US" altLang="ko-KR" sz="1400" dirty="0"/>
              <a:t>		</a:t>
            </a:r>
          </a:p>
          <a:p>
            <a:r>
              <a:rPr lang="en-US" altLang="ko-KR" sz="1400" dirty="0"/>
              <a:t>		- The 152-layer ResNet (11.3 billion FLOPs) </a:t>
            </a:r>
          </a:p>
          <a:p>
            <a:r>
              <a:rPr lang="en-US" altLang="ko-KR" sz="1400" dirty="0"/>
              <a:t>		  still has lower complexity </a:t>
            </a:r>
          </a:p>
          <a:p>
            <a:r>
              <a:rPr lang="en-US" altLang="ko-KR" sz="1400" dirty="0"/>
              <a:t>		  than VGG-19 nets (19.6 billion FLOPs).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726E09A-5905-47AE-A4E0-35682819D3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7" r="2137"/>
          <a:stretch/>
        </p:blipFill>
        <p:spPr>
          <a:xfrm>
            <a:off x="6946010" y="2354189"/>
            <a:ext cx="3905003" cy="352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44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C2564-072C-4D48-B36A-0A9A178789E3}"/>
              </a:ext>
            </a:extLst>
          </p:cNvPr>
          <p:cNvSpPr txBox="1"/>
          <p:nvPr/>
        </p:nvSpPr>
        <p:spPr>
          <a:xfrm>
            <a:off x="959224" y="1685365"/>
            <a:ext cx="1057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50C33-6CED-49E4-95BC-89D08605CEF4}"/>
              </a:ext>
            </a:extLst>
          </p:cNvPr>
          <p:cNvSpPr txBox="1"/>
          <p:nvPr/>
        </p:nvSpPr>
        <p:spPr>
          <a:xfrm>
            <a:off x="493303" y="1888269"/>
            <a:ext cx="749430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Analysis of accuracy</a:t>
            </a:r>
          </a:p>
          <a:p>
            <a:endParaRPr lang="en-US" altLang="ko-KR" sz="1600" dirty="0"/>
          </a:p>
          <a:p>
            <a:r>
              <a:rPr lang="en-US" altLang="ko-KR" sz="1600" dirty="0"/>
              <a:t>	- The 50/101/152-layer </a:t>
            </a:r>
            <a:r>
              <a:rPr lang="en-US" altLang="ko-KR" sz="1600" dirty="0" err="1"/>
              <a:t>ResNets</a:t>
            </a:r>
            <a:r>
              <a:rPr lang="en-US" altLang="ko-KR" sz="1600" dirty="0"/>
              <a:t> are more accurate than</a:t>
            </a:r>
          </a:p>
          <a:p>
            <a:r>
              <a:rPr lang="en-US" altLang="ko-KR" sz="1600" dirty="0"/>
              <a:t>   	  the 34-layer ones</a:t>
            </a:r>
          </a:p>
          <a:p>
            <a:endParaRPr lang="en-US" altLang="ko-KR" sz="1600" dirty="0"/>
          </a:p>
          <a:p>
            <a:r>
              <a:rPr lang="en-US" altLang="ko-KR" sz="1600" dirty="0"/>
              <a:t>	- We do not observe the degradation problem</a:t>
            </a:r>
          </a:p>
          <a:p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	- Accuracy increased with increased depth.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Ensemble model with combination of</a:t>
            </a:r>
          </a:p>
          <a:p>
            <a:r>
              <a:rPr lang="en-US" altLang="ko-KR" sz="1600" dirty="0"/>
              <a:t>	  six models of different depth led to 3.57% top-5 error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1789D218-7DE0-4686-8801-B9D8829D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42" y="1446367"/>
            <a:ext cx="4492334" cy="2682565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66292E7-CCCB-41F0-AF10-503136FD0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70" y="4429912"/>
            <a:ext cx="4983912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56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C2564-072C-4D48-B36A-0A9A178789E3}"/>
              </a:ext>
            </a:extLst>
          </p:cNvPr>
          <p:cNvSpPr txBox="1"/>
          <p:nvPr/>
        </p:nvSpPr>
        <p:spPr>
          <a:xfrm>
            <a:off x="417784" y="1451881"/>
            <a:ext cx="117742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Analysis of Layer Responses:</a:t>
            </a:r>
          </a:p>
          <a:p>
            <a:endParaRPr lang="en-US" altLang="ko-KR" b="1" dirty="0"/>
          </a:p>
          <a:p>
            <a:r>
              <a:rPr lang="en-US" altLang="ko-KR" b="1" dirty="0"/>
              <a:t>	</a:t>
            </a:r>
            <a:r>
              <a:rPr lang="en-US" altLang="ko-KR" sz="1600" dirty="0"/>
              <a:t>-</a:t>
            </a:r>
            <a:r>
              <a:rPr lang="en-US" altLang="ko-KR" sz="1600" b="1" dirty="0"/>
              <a:t> </a:t>
            </a:r>
            <a:r>
              <a:rPr lang="en-US" altLang="ko-KR" sz="1600" dirty="0"/>
              <a:t>Shows the standard deviations (std) of the layer responses.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The responses are the outputs of each 3x3 layer, after BN and before other nonlinearity (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/addition).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</a:t>
            </a:r>
            <a:r>
              <a:rPr lang="en-US" altLang="ko-KR" sz="1600" dirty="0" err="1"/>
              <a:t>ResNets</a:t>
            </a:r>
            <a:r>
              <a:rPr lang="en-US" altLang="ko-KR" sz="1600" dirty="0"/>
              <a:t> have smaller responses than plains.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These results support that the residual functions might be generally closer to zero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0C7526-95FD-46F6-903B-9999AA39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6711"/>
          <a:stretch/>
        </p:blipFill>
        <p:spPr>
          <a:xfrm>
            <a:off x="1998661" y="4274020"/>
            <a:ext cx="7749279" cy="22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1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C2564-072C-4D48-B36A-0A9A178789E3}"/>
              </a:ext>
            </a:extLst>
          </p:cNvPr>
          <p:cNvSpPr txBox="1"/>
          <p:nvPr/>
        </p:nvSpPr>
        <p:spPr>
          <a:xfrm>
            <a:off x="959224" y="1685365"/>
            <a:ext cx="105783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Further research (exploring over 1000 layers) </a:t>
            </a:r>
          </a:p>
          <a:p>
            <a:endParaRPr lang="en-US" altLang="ko-KR" sz="1400" dirty="0"/>
          </a:p>
          <a:p>
            <a:r>
              <a:rPr lang="en-US" altLang="ko-KR" sz="1600" dirty="0"/>
              <a:t>	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 1202-layer network:</a:t>
            </a:r>
          </a:p>
          <a:p>
            <a:r>
              <a:rPr lang="en-US" altLang="ko-KR" sz="1400" dirty="0"/>
              <a:t>		</a:t>
            </a:r>
          </a:p>
          <a:p>
            <a:r>
              <a:rPr lang="en-US" altLang="ko-KR" sz="1400" dirty="0"/>
              <a:t>		- Its test error not bad with 7.93%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- The 1202-layer network’s error rate</a:t>
            </a:r>
          </a:p>
          <a:p>
            <a:r>
              <a:rPr lang="en-US" altLang="ko-KR" sz="1400" dirty="0"/>
              <a:t>		   higher than 110-layer network, </a:t>
            </a:r>
          </a:p>
          <a:p>
            <a:endParaRPr lang="en-US" altLang="ko-KR" sz="1400" dirty="0"/>
          </a:p>
          <a:p>
            <a:r>
              <a:rPr lang="en-US" altLang="ko-KR" sz="1400" dirty="0"/>
              <a:t>	ii) </a:t>
            </a:r>
            <a:r>
              <a:rPr lang="en-US" altLang="ko-KR" sz="1600" dirty="0"/>
              <a:t>Conclusion:</a:t>
            </a:r>
            <a:r>
              <a:rPr lang="en-US" altLang="ko-KR" sz="1400" dirty="0"/>
              <a:t>	</a:t>
            </a:r>
          </a:p>
          <a:p>
            <a:r>
              <a:rPr lang="en-US" altLang="ko-KR" sz="1400" dirty="0"/>
              <a:t>		</a:t>
            </a:r>
          </a:p>
          <a:p>
            <a:r>
              <a:rPr lang="en-US" altLang="ko-KR" sz="1400" dirty="0"/>
              <a:t>		- This is because of overfitting. </a:t>
            </a:r>
          </a:p>
          <a:p>
            <a:r>
              <a:rPr lang="en-US" altLang="ko-KR" sz="1400" dirty="0"/>
              <a:t>	</a:t>
            </a:r>
          </a:p>
          <a:p>
            <a:r>
              <a:rPr lang="en-US" altLang="ko-KR" sz="1400" dirty="0"/>
              <a:t>		- The 1202-layer network is unnecessarily</a:t>
            </a:r>
          </a:p>
          <a:p>
            <a:r>
              <a:rPr lang="en-US" altLang="ko-KR" sz="1400" dirty="0"/>
              <a:t>	   	  large (19.4M) for this small dataset.</a:t>
            </a:r>
          </a:p>
          <a:p>
            <a:r>
              <a:rPr lang="en-US" altLang="ko-KR" sz="1400" dirty="0"/>
              <a:t>	</a:t>
            </a:r>
          </a:p>
          <a:p>
            <a:r>
              <a:rPr lang="en-US" altLang="ko-KR" sz="1400" dirty="0"/>
              <a:t>		- In this paper, no </a:t>
            </a:r>
            <a:r>
              <a:rPr lang="en-US" altLang="ko-KR" sz="1400" dirty="0" err="1"/>
              <a:t>maxout</a:t>
            </a:r>
            <a:r>
              <a:rPr lang="en-US" altLang="ko-KR" sz="1400" dirty="0"/>
              <a:t>/dropout used.</a:t>
            </a:r>
          </a:p>
          <a:p>
            <a:r>
              <a:rPr lang="en-US" altLang="ko-KR" sz="1400" dirty="0"/>
              <a:t>	</a:t>
            </a:r>
          </a:p>
          <a:p>
            <a:r>
              <a:rPr lang="en-US" altLang="ko-KR" sz="1400" dirty="0"/>
              <a:t>		- Combining with stronger regularization </a:t>
            </a:r>
          </a:p>
          <a:p>
            <a:r>
              <a:rPr lang="en-US" altLang="ko-KR" sz="1400" dirty="0"/>
              <a:t>	  	  may improve results</a:t>
            </a:r>
          </a:p>
          <a:p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D3D6C47-9061-40B1-8993-B9BC4F545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91" y="1931148"/>
            <a:ext cx="5349704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03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C2564-072C-4D48-B36A-0A9A178789E3}"/>
              </a:ext>
            </a:extLst>
          </p:cNvPr>
          <p:cNvSpPr txBox="1"/>
          <p:nvPr/>
        </p:nvSpPr>
        <p:spPr>
          <a:xfrm>
            <a:off x="959224" y="1685365"/>
            <a:ext cx="105783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Object Detection on PASCAL and MS COCO</a:t>
            </a:r>
          </a:p>
          <a:p>
            <a:endParaRPr lang="en-US" altLang="ko-KR" sz="1400" dirty="0"/>
          </a:p>
          <a:p>
            <a:r>
              <a:rPr lang="en-US" altLang="ko-KR" sz="1400" dirty="0"/>
              <a:t>	- With adaptation of Faster R-CNN as the detection method and VGG-16 replaced with ResNet-101, 	  	  	   accuracy  improved.</a:t>
            </a:r>
          </a:p>
          <a:p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CBEDE73-861E-4E34-9DAA-67054F589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83" y="2987705"/>
            <a:ext cx="5471634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9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3914813" y="2083866"/>
            <a:ext cx="7855655" cy="1345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009230" y="1864563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69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9392" y="348474"/>
            <a:ext cx="9775991" cy="724247"/>
          </a:xfrm>
        </p:spPr>
        <p:txBody>
          <a:bodyPr>
            <a:normAutofit/>
          </a:bodyPr>
          <a:lstStyle/>
          <a:p>
            <a:r>
              <a:rPr lang="en-US" sz="4400" dirty="0"/>
              <a:t>Procedure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AFE38-F60A-4BF0-9703-C05CDB373DAB}"/>
              </a:ext>
            </a:extLst>
          </p:cNvPr>
          <p:cNvSpPr txBox="1"/>
          <p:nvPr/>
        </p:nvSpPr>
        <p:spPr>
          <a:xfrm>
            <a:off x="1914914" y="2787651"/>
            <a:ext cx="98701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Procedure</a:t>
            </a:r>
          </a:p>
          <a:p>
            <a:endParaRPr lang="en-US" altLang="ko-KR" sz="1600" dirty="0"/>
          </a:p>
          <a:p>
            <a:r>
              <a:rPr lang="en-US" altLang="ko-KR" sz="1600" dirty="0"/>
              <a:t>	1) Comparison between shallow CNN net &amp; deep CNN net</a:t>
            </a:r>
          </a:p>
          <a:p>
            <a:endParaRPr lang="en-US" altLang="ko-KR" sz="1600" dirty="0"/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2) Comparison between same depth of CNN net &amp; Resnet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4513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373051" y="2353640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009230" y="1864563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9392" y="348474"/>
            <a:ext cx="9775991" cy="724247"/>
          </a:xfrm>
        </p:spPr>
        <p:txBody>
          <a:bodyPr>
            <a:normAutofit/>
          </a:bodyPr>
          <a:lstStyle/>
          <a:p>
            <a:r>
              <a:rPr lang="en-US" sz="4400" dirty="0"/>
              <a:t>Code snippet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52A5DAC-C48F-4F10-8D15-6E8009C7C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81" y="1593634"/>
            <a:ext cx="7382225" cy="4000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07626-2749-4218-BD5F-CE53B99ADA1A}"/>
              </a:ext>
            </a:extLst>
          </p:cNvPr>
          <p:cNvSpPr txBox="1"/>
          <p:nvPr/>
        </p:nvSpPr>
        <p:spPr>
          <a:xfrm>
            <a:off x="641022" y="1593634"/>
            <a:ext cx="456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Image preprocessing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2DC1D-7B4A-427C-894D-658E3FEA96AD}"/>
              </a:ext>
            </a:extLst>
          </p:cNvPr>
          <p:cNvSpPr txBox="1"/>
          <p:nvPr/>
        </p:nvSpPr>
        <p:spPr>
          <a:xfrm>
            <a:off x="848412" y="4906003"/>
            <a:ext cx="488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Optimizer</a:t>
            </a:r>
            <a:endParaRPr lang="ko-KR" altLang="en-US" b="1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1E77690-CCF6-42EA-9577-CDDFA08B2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34" y="4695265"/>
            <a:ext cx="7216765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9392" y="348474"/>
            <a:ext cx="9775991" cy="724247"/>
          </a:xfrm>
        </p:spPr>
        <p:txBody>
          <a:bodyPr>
            <a:normAutofit/>
          </a:bodyPr>
          <a:lstStyle/>
          <a:p>
            <a:r>
              <a:rPr lang="en-US" sz="4400" dirty="0"/>
              <a:t>Code snippet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7E61F40-0253-44B5-9BB3-6F39FFA8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" y="2369333"/>
            <a:ext cx="8801863" cy="2263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4CB334-428E-47E1-9B05-4CE6DB5B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32" y="2363325"/>
            <a:ext cx="542925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E3200-639D-446A-B4CD-9DDA6D4A5865}"/>
              </a:ext>
            </a:extLst>
          </p:cNvPr>
          <p:cNvSpPr txBox="1"/>
          <p:nvPr/>
        </p:nvSpPr>
        <p:spPr>
          <a:xfrm>
            <a:off x="1234911" y="1372261"/>
            <a:ext cx="444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Model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474F4-8C71-4CD4-80F8-5952FDDB06C2}"/>
              </a:ext>
            </a:extLst>
          </p:cNvPr>
          <p:cNvSpPr txBox="1"/>
          <p:nvPr/>
        </p:nvSpPr>
        <p:spPr>
          <a:xfrm>
            <a:off x="6096000" y="1989209"/>
            <a:ext cx="3582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50-layer CNN model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14857-37FA-49AE-B55B-21709F0126F5}"/>
              </a:ext>
            </a:extLst>
          </p:cNvPr>
          <p:cNvSpPr txBox="1"/>
          <p:nvPr/>
        </p:nvSpPr>
        <p:spPr>
          <a:xfrm>
            <a:off x="914224" y="1972426"/>
            <a:ext cx="3582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5-layer CNN model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0865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9392" y="348474"/>
            <a:ext cx="9775991" cy="724247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4400" dirty="0"/>
              <a:t>Comparison between shallow CNN net &amp; deep CNN 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76A7A1E-B9FF-404C-AC35-C2910BB16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25819" b="8162"/>
          <a:stretch/>
        </p:blipFill>
        <p:spPr>
          <a:xfrm>
            <a:off x="0" y="1824393"/>
            <a:ext cx="6264000" cy="5004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FC83AFD-FEC7-412F-8A94-B30DA9AC14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22" b="8260"/>
          <a:stretch/>
        </p:blipFill>
        <p:spPr>
          <a:xfrm>
            <a:off x="5856000" y="2004393"/>
            <a:ext cx="6336000" cy="48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760EB0-8E63-4BAF-B7DA-8EE3403309B0}"/>
              </a:ext>
            </a:extLst>
          </p:cNvPr>
          <p:cNvSpPr txBox="1"/>
          <p:nvPr/>
        </p:nvSpPr>
        <p:spPr>
          <a:xfrm>
            <a:off x="735291" y="1376313"/>
            <a:ext cx="427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5-layer CNN model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1B231-B448-4B56-9FCC-331CACD10DED}"/>
              </a:ext>
            </a:extLst>
          </p:cNvPr>
          <p:cNvSpPr txBox="1"/>
          <p:nvPr/>
        </p:nvSpPr>
        <p:spPr>
          <a:xfrm>
            <a:off x="6155654" y="1377884"/>
            <a:ext cx="427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50-layer CNN model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374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9392" y="348474"/>
            <a:ext cx="9775991" cy="724247"/>
          </a:xfrm>
        </p:spPr>
        <p:txBody>
          <a:bodyPr>
            <a:normAutofit/>
          </a:bodyPr>
          <a:lstStyle/>
          <a:p>
            <a:r>
              <a:rPr lang="en-US" sz="4400" dirty="0"/>
              <a:t>Code snippet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1D6F6AC-11D1-460C-8C63-AC20DECD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6" y="2303872"/>
            <a:ext cx="6119390" cy="140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D58965-F321-487D-9B5C-618C1E5B8C09}"/>
              </a:ext>
            </a:extLst>
          </p:cNvPr>
          <p:cNvSpPr txBox="1"/>
          <p:nvPr/>
        </p:nvSpPr>
        <p:spPr>
          <a:xfrm>
            <a:off x="688157" y="1623961"/>
            <a:ext cx="540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50-ResNet model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E0A0E3-9F0C-42F6-9507-CDC61941F1EC}"/>
              </a:ext>
            </a:extLst>
          </p:cNvPr>
          <p:cNvSpPr txBox="1"/>
          <p:nvPr/>
        </p:nvSpPr>
        <p:spPr>
          <a:xfrm>
            <a:off x="650503" y="4602846"/>
            <a:ext cx="411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50-ResNet model accuracy</a:t>
            </a:r>
            <a:endParaRPr lang="ko-KR" altLang="en-US" b="1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AFC743F-96CB-4F38-A475-ED7A2322A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40" y="631920"/>
            <a:ext cx="6698560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9392" y="348474"/>
            <a:ext cx="9775991" cy="724247"/>
          </a:xfrm>
        </p:spPr>
        <p:txBody>
          <a:bodyPr>
            <a:normAutofit/>
          </a:bodyPr>
          <a:lstStyle/>
          <a:p>
            <a:r>
              <a:rPr lang="en-US" sz="4400" dirty="0"/>
              <a:t>Result &amp; Conclusion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B5C3F-40FB-4377-82B1-D1358D9832D2}"/>
              </a:ext>
            </a:extLst>
          </p:cNvPr>
          <p:cNvSpPr txBox="1"/>
          <p:nvPr/>
        </p:nvSpPr>
        <p:spPr>
          <a:xfrm>
            <a:off x="898967" y="2717145"/>
            <a:ext cx="103940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* Deep residual nets</a:t>
            </a:r>
            <a:r>
              <a:rPr lang="ko-KR" altLang="en-US" sz="4000" dirty="0"/>
              <a:t> </a:t>
            </a:r>
            <a:r>
              <a:rPr lang="en-US" altLang="ko-KR" sz="4000" dirty="0"/>
              <a:t>are easy to optimize </a:t>
            </a:r>
          </a:p>
          <a:p>
            <a:pPr algn="ctr"/>
            <a:r>
              <a:rPr lang="en-US" altLang="ko-KR" sz="4000" dirty="0"/>
              <a:t>&amp;</a:t>
            </a:r>
          </a:p>
          <a:p>
            <a:pPr algn="ctr"/>
            <a:r>
              <a:rPr lang="en-US" altLang="ko-KR" sz="4000" dirty="0"/>
              <a:t>  Can easily increase accuracy </a:t>
            </a:r>
          </a:p>
          <a:p>
            <a:pPr algn="ctr"/>
            <a:r>
              <a:rPr lang="en-US" altLang="ko-KR" sz="4000" dirty="0"/>
              <a:t>by increasing depth 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659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096000" y="2893130"/>
            <a:ext cx="5446295" cy="786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Reference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009230" y="1864563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88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9392" y="348474"/>
            <a:ext cx="9775991" cy="724247"/>
          </a:xfrm>
        </p:spPr>
        <p:txBody>
          <a:bodyPr>
            <a:normAutofit/>
          </a:bodyPr>
          <a:lstStyle/>
          <a:p>
            <a:r>
              <a:rPr lang="en-US" sz="4400" dirty="0"/>
              <a:t>Reference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FCFBD-7D22-4C99-8EF6-615FB6421044}"/>
              </a:ext>
            </a:extLst>
          </p:cNvPr>
          <p:cNvSpPr txBox="1"/>
          <p:nvPr/>
        </p:nvSpPr>
        <p:spPr>
          <a:xfrm>
            <a:off x="1379178" y="1515219"/>
            <a:ext cx="101749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CNN:</a:t>
            </a:r>
          </a:p>
          <a:p>
            <a:r>
              <a:rPr lang="en-US" altLang="ko-KR" dirty="0">
                <a:hlinkClick r:id="rId2"/>
              </a:rPr>
              <a:t>https://cs231n.github.io/convolutional-networks/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https://methodsblog.com/2019/11/13/understanding-deep-learning/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http://taewan.kim/post/cnn/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VGG-16:</a:t>
            </a:r>
          </a:p>
          <a:p>
            <a:r>
              <a:rPr lang="en-US" altLang="ko-KR" dirty="0">
                <a:hlinkClick r:id="rId5"/>
              </a:rPr>
              <a:t>https://www.theaibuddy.com/post/cnn-architecture-series-hands-on-with-vgg-16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https://bskyvision.com/504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ResNet:</a:t>
            </a:r>
          </a:p>
          <a:p>
            <a:r>
              <a:rPr lang="en-US" altLang="ko-KR" dirty="0">
                <a:hlinkClick r:id="rId7"/>
              </a:rPr>
              <a:t>http://cs231n.stanford.edu/slides/2017/cs231n_2017_lecture9.pdf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https://www.youtube.com/watch?v=C6tLw-rPQ2o</a:t>
            </a:r>
            <a:endParaRPr lang="en-US" altLang="ko-KR" dirty="0"/>
          </a:p>
          <a:p>
            <a:r>
              <a:rPr lang="en-US" altLang="ko-KR" dirty="0">
                <a:hlinkClick r:id="rId9"/>
              </a:rPr>
              <a:t>C4W2L04 Why </a:t>
            </a:r>
            <a:r>
              <a:rPr lang="en-US" altLang="ko-KR" dirty="0" err="1">
                <a:hlinkClick r:id="rId9"/>
              </a:rPr>
              <a:t>ResNets</a:t>
            </a:r>
            <a:r>
              <a:rPr lang="en-US" altLang="ko-KR" dirty="0">
                <a:hlinkClick r:id="rId9"/>
              </a:rPr>
              <a:t> Work – YouTube</a:t>
            </a:r>
            <a:endParaRPr lang="en-US" altLang="ko-KR" dirty="0"/>
          </a:p>
          <a:p>
            <a:r>
              <a:rPr lang="en-US" altLang="ko-KR" dirty="0">
                <a:hlinkClick r:id="rId10"/>
              </a:rPr>
              <a:t>https://stackoverflow.com/questions/58498651/what-is-flops-in-field-of-deep-learning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/>
              <a:t>Keras</a:t>
            </a:r>
            <a:r>
              <a:rPr lang="en-US" altLang="ko-KR" b="1" dirty="0"/>
              <a:t>, ResNet50:</a:t>
            </a:r>
          </a:p>
          <a:p>
            <a:r>
              <a:rPr lang="en-US" altLang="ko-KR" dirty="0">
                <a:solidFill>
                  <a:srgbClr val="D8D8D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https://keras.io/api/applications/resnet/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554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154D5C-7E99-449C-81D4-9B4145AE61F1}"/>
              </a:ext>
            </a:extLst>
          </p:cNvPr>
          <p:cNvSpPr txBox="1"/>
          <p:nvPr/>
        </p:nvSpPr>
        <p:spPr>
          <a:xfrm>
            <a:off x="923365" y="1649506"/>
            <a:ext cx="1075764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Why this paper?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600" dirty="0"/>
              <a:t>- Computer vision has high potential that it can extract a lot of information such as feelings, items, etc.</a:t>
            </a:r>
          </a:p>
          <a:p>
            <a:endParaRPr lang="en-US" altLang="ko-KR" sz="1600" dirty="0"/>
          </a:p>
          <a:p>
            <a:r>
              <a:rPr lang="en-US" altLang="ko-KR" sz="1600" dirty="0"/>
              <a:t>	- Citations over 23235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About Resnet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en-US" altLang="ko-KR" dirty="0"/>
              <a:t>	</a:t>
            </a:r>
            <a:r>
              <a:rPr lang="en-US" altLang="ko-KR" sz="1600" dirty="0"/>
              <a:t>- Presented in CVPR, one of the greatest computer vision committee</a:t>
            </a:r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	- 1</a:t>
            </a:r>
            <a:r>
              <a:rPr lang="en-US" altLang="ko-KR" sz="1600" baseline="30000" dirty="0"/>
              <a:t>st</a:t>
            </a:r>
            <a:r>
              <a:rPr lang="en-US" altLang="ko-KR" sz="1600" dirty="0"/>
              <a:t> place in 2015 ILSVRC(ImageNet Large Scale Visual Recognition Challenge)</a:t>
            </a:r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	- 1st places in COCO detection and COCO segmentation in 2015 competitions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9E75B-48F3-43AA-B671-F8DDB85D5DA7}"/>
              </a:ext>
            </a:extLst>
          </p:cNvPr>
          <p:cNvSpPr txBox="1"/>
          <p:nvPr/>
        </p:nvSpPr>
        <p:spPr>
          <a:xfrm>
            <a:off x="771525" y="1359229"/>
            <a:ext cx="111252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General: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sz="1600" dirty="0"/>
              <a:t>	- Increase in depth of the neural network allows more precise feature learning </a:t>
            </a:r>
          </a:p>
          <a:p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- Makes it perform better, generalize better with low loss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Actual: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sz="1600" dirty="0"/>
              <a:t>	- Too deep network actually increased the error rate.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039D3F-B2B6-4C18-BC2C-05AA1814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384" y="4419765"/>
            <a:ext cx="6165194" cy="22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0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A5660D-7FE8-4A91-AA35-95A1C59B0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21" y="2464043"/>
            <a:ext cx="5308772" cy="3042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24A82-7B88-464A-B516-1621E7336561}"/>
              </a:ext>
            </a:extLst>
          </p:cNvPr>
          <p:cNvSpPr txBox="1"/>
          <p:nvPr/>
        </p:nvSpPr>
        <p:spPr>
          <a:xfrm>
            <a:off x="658066" y="2595146"/>
            <a:ext cx="8193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Conclusion: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en-US" altLang="ko-KR" sz="1600" dirty="0"/>
              <a:t>- Too deep network is hard to optimize</a:t>
            </a:r>
          </a:p>
          <a:p>
            <a:r>
              <a:rPr lang="en-US" altLang="ko-KR" sz="1600" dirty="0"/>
              <a:t>		</a:t>
            </a:r>
          </a:p>
          <a:p>
            <a:r>
              <a:rPr lang="en-US" altLang="ko-KR" sz="1600" dirty="0"/>
              <a:t>	- Solution is deep residual learning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498372" y="2385135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CNN &amp; VGGnet</a:t>
            </a: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009230" y="1864563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66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A8559B-0998-48C5-A911-DBE089B11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9" y="2787650"/>
            <a:ext cx="9735262" cy="2197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4C832-F5B3-43AA-8ED2-AFE687A556D4}"/>
              </a:ext>
            </a:extLst>
          </p:cNvPr>
          <p:cNvSpPr txBox="1"/>
          <p:nvPr/>
        </p:nvSpPr>
        <p:spPr>
          <a:xfrm>
            <a:off x="1327821" y="1728123"/>
            <a:ext cx="613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Convolutional Neural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36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124A82-7B88-464A-B516-1621E7336561}"/>
              </a:ext>
            </a:extLst>
          </p:cNvPr>
          <p:cNvSpPr txBox="1"/>
          <p:nvPr/>
        </p:nvSpPr>
        <p:spPr>
          <a:xfrm>
            <a:off x="1713868" y="749600"/>
            <a:ext cx="819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561D21-8BD6-4DFB-90F4-645F1CE3D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848" y="1994212"/>
            <a:ext cx="6096000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F165C8-7F60-4130-8360-5A144CE697F4}"/>
              </a:ext>
            </a:extLst>
          </p:cNvPr>
          <p:cNvSpPr txBox="1"/>
          <p:nvPr/>
        </p:nvSpPr>
        <p:spPr>
          <a:xfrm>
            <a:off x="1352173" y="2938301"/>
            <a:ext cx="4949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Convolution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Fully connected layer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C61BA8-0967-4EF1-8AEB-60D22AED9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61" y="1473847"/>
            <a:ext cx="5238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1957</Words>
  <Application>Microsoft Office PowerPoint</Application>
  <PresentationFormat>와이드스크린</PresentationFormat>
  <Paragraphs>500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allanjon1995@gmail.com</dc:creator>
  <cp:lastModifiedBy>allanjon1995@gmail.com</cp:lastModifiedBy>
  <cp:revision>12</cp:revision>
  <dcterms:created xsi:type="dcterms:W3CDTF">2020-11-29T16:35:23Z</dcterms:created>
  <dcterms:modified xsi:type="dcterms:W3CDTF">2020-11-30T03:43:07Z</dcterms:modified>
</cp:coreProperties>
</file>